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303" r:id="rId3"/>
    <p:sldId id="304" r:id="rId4"/>
    <p:sldId id="293" r:id="rId5"/>
    <p:sldId id="294" r:id="rId6"/>
    <p:sldId id="295" r:id="rId7"/>
    <p:sldId id="296" r:id="rId8"/>
    <p:sldId id="302" r:id="rId9"/>
    <p:sldId id="300" r:id="rId10"/>
    <p:sldId id="299" r:id="rId11"/>
    <p:sldId id="30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bha samrit" userId="d5007fb7d3c6cee5" providerId="LiveId" clId="{4A9D175A-1056-4FBF-94A5-26C1BE63283A}"/>
    <pc:docChg chg="addSld delSld modSld sldOrd">
      <pc:chgData name="vibha samrit" userId="d5007fb7d3c6cee5" providerId="LiveId" clId="{4A9D175A-1056-4FBF-94A5-26C1BE63283A}" dt="2023-03-06T07:02:40.389" v="43"/>
      <pc:docMkLst>
        <pc:docMk/>
      </pc:docMkLst>
      <pc:sldChg chg="del">
        <pc:chgData name="vibha samrit" userId="d5007fb7d3c6cee5" providerId="LiveId" clId="{4A9D175A-1056-4FBF-94A5-26C1BE63283A}" dt="2023-03-06T06:48:48.847" v="3" actId="2696"/>
        <pc:sldMkLst>
          <pc:docMk/>
          <pc:sldMk cId="553596303" sldId="257"/>
        </pc:sldMkLst>
      </pc:sldChg>
      <pc:sldChg chg="del">
        <pc:chgData name="vibha samrit" userId="d5007fb7d3c6cee5" providerId="LiveId" clId="{4A9D175A-1056-4FBF-94A5-26C1BE63283A}" dt="2023-03-06T06:48:49.673" v="4" actId="2696"/>
        <pc:sldMkLst>
          <pc:docMk/>
          <pc:sldMk cId="3653238894" sldId="258"/>
        </pc:sldMkLst>
      </pc:sldChg>
      <pc:sldChg chg="del">
        <pc:chgData name="vibha samrit" userId="d5007fb7d3c6cee5" providerId="LiveId" clId="{4A9D175A-1056-4FBF-94A5-26C1BE63283A}" dt="2023-03-06T06:48:50.346" v="5" actId="2696"/>
        <pc:sldMkLst>
          <pc:docMk/>
          <pc:sldMk cId="2982499299" sldId="259"/>
        </pc:sldMkLst>
      </pc:sldChg>
      <pc:sldChg chg="del">
        <pc:chgData name="vibha samrit" userId="d5007fb7d3c6cee5" providerId="LiveId" clId="{4A9D175A-1056-4FBF-94A5-26C1BE63283A}" dt="2023-03-06T06:48:51.145" v="6" actId="2696"/>
        <pc:sldMkLst>
          <pc:docMk/>
          <pc:sldMk cId="2159880662" sldId="260"/>
        </pc:sldMkLst>
      </pc:sldChg>
      <pc:sldChg chg="del">
        <pc:chgData name="vibha samrit" userId="d5007fb7d3c6cee5" providerId="LiveId" clId="{4A9D175A-1056-4FBF-94A5-26C1BE63283A}" dt="2023-03-06T06:48:51.936" v="7" actId="2696"/>
        <pc:sldMkLst>
          <pc:docMk/>
          <pc:sldMk cId="447733273" sldId="261"/>
        </pc:sldMkLst>
      </pc:sldChg>
      <pc:sldChg chg="del">
        <pc:chgData name="vibha samrit" userId="d5007fb7d3c6cee5" providerId="LiveId" clId="{4A9D175A-1056-4FBF-94A5-26C1BE63283A}" dt="2023-03-06T06:48:52.721" v="8" actId="2696"/>
        <pc:sldMkLst>
          <pc:docMk/>
          <pc:sldMk cId="2455398425" sldId="262"/>
        </pc:sldMkLst>
      </pc:sldChg>
      <pc:sldChg chg="del">
        <pc:chgData name="vibha samrit" userId="d5007fb7d3c6cee5" providerId="LiveId" clId="{4A9D175A-1056-4FBF-94A5-26C1BE63283A}" dt="2023-03-06T06:48:53.393" v="9" actId="2696"/>
        <pc:sldMkLst>
          <pc:docMk/>
          <pc:sldMk cId="3189890882" sldId="263"/>
        </pc:sldMkLst>
      </pc:sldChg>
      <pc:sldChg chg="del">
        <pc:chgData name="vibha samrit" userId="d5007fb7d3c6cee5" providerId="LiveId" clId="{4A9D175A-1056-4FBF-94A5-26C1BE63283A}" dt="2023-03-06T06:48:54.103" v="10" actId="2696"/>
        <pc:sldMkLst>
          <pc:docMk/>
          <pc:sldMk cId="847948672" sldId="264"/>
        </pc:sldMkLst>
      </pc:sldChg>
      <pc:sldChg chg="del">
        <pc:chgData name="vibha samrit" userId="d5007fb7d3c6cee5" providerId="LiveId" clId="{4A9D175A-1056-4FBF-94A5-26C1BE63283A}" dt="2023-03-06T06:48:54.794" v="11" actId="2696"/>
        <pc:sldMkLst>
          <pc:docMk/>
          <pc:sldMk cId="3108352768" sldId="265"/>
        </pc:sldMkLst>
      </pc:sldChg>
      <pc:sldChg chg="del">
        <pc:chgData name="vibha samrit" userId="d5007fb7d3c6cee5" providerId="LiveId" clId="{4A9D175A-1056-4FBF-94A5-26C1BE63283A}" dt="2023-03-06T06:48:55.510" v="12" actId="2696"/>
        <pc:sldMkLst>
          <pc:docMk/>
          <pc:sldMk cId="2222605959" sldId="266"/>
        </pc:sldMkLst>
      </pc:sldChg>
      <pc:sldChg chg="del">
        <pc:chgData name="vibha samrit" userId="d5007fb7d3c6cee5" providerId="LiveId" clId="{4A9D175A-1056-4FBF-94A5-26C1BE63283A}" dt="2023-03-06T06:48:56.230" v="13" actId="2696"/>
        <pc:sldMkLst>
          <pc:docMk/>
          <pc:sldMk cId="1356915164" sldId="267"/>
        </pc:sldMkLst>
      </pc:sldChg>
      <pc:sldChg chg="del">
        <pc:chgData name="vibha samrit" userId="d5007fb7d3c6cee5" providerId="LiveId" clId="{4A9D175A-1056-4FBF-94A5-26C1BE63283A}" dt="2023-03-06T06:48:56.955" v="14" actId="2696"/>
        <pc:sldMkLst>
          <pc:docMk/>
          <pc:sldMk cId="2514571022" sldId="268"/>
        </pc:sldMkLst>
      </pc:sldChg>
      <pc:sldChg chg="del">
        <pc:chgData name="vibha samrit" userId="d5007fb7d3c6cee5" providerId="LiveId" clId="{4A9D175A-1056-4FBF-94A5-26C1BE63283A}" dt="2023-03-06T06:48:57.596" v="15" actId="2696"/>
        <pc:sldMkLst>
          <pc:docMk/>
          <pc:sldMk cId="1459358061" sldId="269"/>
        </pc:sldMkLst>
      </pc:sldChg>
      <pc:sldChg chg="del">
        <pc:chgData name="vibha samrit" userId="d5007fb7d3c6cee5" providerId="LiveId" clId="{4A9D175A-1056-4FBF-94A5-26C1BE63283A}" dt="2023-03-06T06:48:58.263" v="16" actId="2696"/>
        <pc:sldMkLst>
          <pc:docMk/>
          <pc:sldMk cId="2499442939" sldId="270"/>
        </pc:sldMkLst>
      </pc:sldChg>
      <pc:sldChg chg="del">
        <pc:chgData name="vibha samrit" userId="d5007fb7d3c6cee5" providerId="LiveId" clId="{4A9D175A-1056-4FBF-94A5-26C1BE63283A}" dt="2023-03-06T06:48:58.895" v="17" actId="2696"/>
        <pc:sldMkLst>
          <pc:docMk/>
          <pc:sldMk cId="3901061642" sldId="271"/>
        </pc:sldMkLst>
      </pc:sldChg>
      <pc:sldChg chg="del">
        <pc:chgData name="vibha samrit" userId="d5007fb7d3c6cee5" providerId="LiveId" clId="{4A9D175A-1056-4FBF-94A5-26C1BE63283A}" dt="2023-03-06T06:48:59.526" v="18" actId="2696"/>
        <pc:sldMkLst>
          <pc:docMk/>
          <pc:sldMk cId="118552033" sldId="272"/>
        </pc:sldMkLst>
      </pc:sldChg>
      <pc:sldChg chg="del">
        <pc:chgData name="vibha samrit" userId="d5007fb7d3c6cee5" providerId="LiveId" clId="{4A9D175A-1056-4FBF-94A5-26C1BE63283A}" dt="2023-03-06T06:49:00.156" v="19" actId="2696"/>
        <pc:sldMkLst>
          <pc:docMk/>
          <pc:sldMk cId="3275314777" sldId="273"/>
        </pc:sldMkLst>
      </pc:sldChg>
      <pc:sldChg chg="del">
        <pc:chgData name="vibha samrit" userId="d5007fb7d3c6cee5" providerId="LiveId" clId="{4A9D175A-1056-4FBF-94A5-26C1BE63283A}" dt="2023-03-06T06:49:00.675" v="20" actId="2696"/>
        <pc:sldMkLst>
          <pc:docMk/>
          <pc:sldMk cId="2380988601" sldId="274"/>
        </pc:sldMkLst>
      </pc:sldChg>
      <pc:sldChg chg="del">
        <pc:chgData name="vibha samrit" userId="d5007fb7d3c6cee5" providerId="LiveId" clId="{4A9D175A-1056-4FBF-94A5-26C1BE63283A}" dt="2023-03-06T06:49:01.261" v="21" actId="2696"/>
        <pc:sldMkLst>
          <pc:docMk/>
          <pc:sldMk cId="321159552" sldId="275"/>
        </pc:sldMkLst>
      </pc:sldChg>
      <pc:sldChg chg="del">
        <pc:chgData name="vibha samrit" userId="d5007fb7d3c6cee5" providerId="LiveId" clId="{4A9D175A-1056-4FBF-94A5-26C1BE63283A}" dt="2023-03-06T06:49:01.799" v="22" actId="2696"/>
        <pc:sldMkLst>
          <pc:docMk/>
          <pc:sldMk cId="2569735285" sldId="276"/>
        </pc:sldMkLst>
      </pc:sldChg>
      <pc:sldChg chg="del">
        <pc:chgData name="vibha samrit" userId="d5007fb7d3c6cee5" providerId="LiveId" clId="{4A9D175A-1056-4FBF-94A5-26C1BE63283A}" dt="2023-03-06T06:49:03.540" v="23" actId="2696"/>
        <pc:sldMkLst>
          <pc:docMk/>
          <pc:sldMk cId="3379828472" sldId="277"/>
        </pc:sldMkLst>
      </pc:sldChg>
      <pc:sldChg chg="del">
        <pc:chgData name="vibha samrit" userId="d5007fb7d3c6cee5" providerId="LiveId" clId="{4A9D175A-1056-4FBF-94A5-26C1BE63283A}" dt="2023-03-06T06:49:04.127" v="24" actId="2696"/>
        <pc:sldMkLst>
          <pc:docMk/>
          <pc:sldMk cId="1484400030" sldId="278"/>
        </pc:sldMkLst>
      </pc:sldChg>
      <pc:sldChg chg="del">
        <pc:chgData name="vibha samrit" userId="d5007fb7d3c6cee5" providerId="LiveId" clId="{4A9D175A-1056-4FBF-94A5-26C1BE63283A}" dt="2023-03-06T06:49:04.654" v="25" actId="2696"/>
        <pc:sldMkLst>
          <pc:docMk/>
          <pc:sldMk cId="2750300818" sldId="279"/>
        </pc:sldMkLst>
      </pc:sldChg>
      <pc:sldChg chg="del">
        <pc:chgData name="vibha samrit" userId="d5007fb7d3c6cee5" providerId="LiveId" clId="{4A9D175A-1056-4FBF-94A5-26C1BE63283A}" dt="2023-03-06T06:49:05.347" v="26" actId="2696"/>
        <pc:sldMkLst>
          <pc:docMk/>
          <pc:sldMk cId="2294999521" sldId="280"/>
        </pc:sldMkLst>
      </pc:sldChg>
      <pc:sldChg chg="del">
        <pc:chgData name="vibha samrit" userId="d5007fb7d3c6cee5" providerId="LiveId" clId="{4A9D175A-1056-4FBF-94A5-26C1BE63283A}" dt="2023-03-06T06:49:05.881" v="27" actId="2696"/>
        <pc:sldMkLst>
          <pc:docMk/>
          <pc:sldMk cId="2993332701" sldId="281"/>
        </pc:sldMkLst>
      </pc:sldChg>
      <pc:sldChg chg="del">
        <pc:chgData name="vibha samrit" userId="d5007fb7d3c6cee5" providerId="LiveId" clId="{4A9D175A-1056-4FBF-94A5-26C1BE63283A}" dt="2023-03-06T06:49:06.378" v="28" actId="2696"/>
        <pc:sldMkLst>
          <pc:docMk/>
          <pc:sldMk cId="2401934591" sldId="282"/>
        </pc:sldMkLst>
      </pc:sldChg>
      <pc:sldChg chg="del">
        <pc:chgData name="vibha samrit" userId="d5007fb7d3c6cee5" providerId="LiveId" clId="{4A9D175A-1056-4FBF-94A5-26C1BE63283A}" dt="2023-03-06T06:49:06.795" v="29" actId="2696"/>
        <pc:sldMkLst>
          <pc:docMk/>
          <pc:sldMk cId="242960212" sldId="283"/>
        </pc:sldMkLst>
      </pc:sldChg>
      <pc:sldChg chg="del">
        <pc:chgData name="vibha samrit" userId="d5007fb7d3c6cee5" providerId="LiveId" clId="{4A9D175A-1056-4FBF-94A5-26C1BE63283A}" dt="2023-03-06T06:49:07.520" v="30" actId="2696"/>
        <pc:sldMkLst>
          <pc:docMk/>
          <pc:sldMk cId="3902543392" sldId="284"/>
        </pc:sldMkLst>
      </pc:sldChg>
      <pc:sldChg chg="del">
        <pc:chgData name="vibha samrit" userId="d5007fb7d3c6cee5" providerId="LiveId" clId="{4A9D175A-1056-4FBF-94A5-26C1BE63283A}" dt="2023-03-06T06:49:08.255" v="31" actId="2696"/>
        <pc:sldMkLst>
          <pc:docMk/>
          <pc:sldMk cId="1339872935" sldId="285"/>
        </pc:sldMkLst>
      </pc:sldChg>
      <pc:sldChg chg="del">
        <pc:chgData name="vibha samrit" userId="d5007fb7d3c6cee5" providerId="LiveId" clId="{4A9D175A-1056-4FBF-94A5-26C1BE63283A}" dt="2023-03-06T06:49:08.905" v="32" actId="2696"/>
        <pc:sldMkLst>
          <pc:docMk/>
          <pc:sldMk cId="1454123651" sldId="286"/>
        </pc:sldMkLst>
      </pc:sldChg>
      <pc:sldChg chg="del">
        <pc:chgData name="vibha samrit" userId="d5007fb7d3c6cee5" providerId="LiveId" clId="{4A9D175A-1056-4FBF-94A5-26C1BE63283A}" dt="2023-03-06T06:49:09.571" v="33" actId="2696"/>
        <pc:sldMkLst>
          <pc:docMk/>
          <pc:sldMk cId="3192924444" sldId="287"/>
        </pc:sldMkLst>
      </pc:sldChg>
      <pc:sldChg chg="del">
        <pc:chgData name="vibha samrit" userId="d5007fb7d3c6cee5" providerId="LiveId" clId="{4A9D175A-1056-4FBF-94A5-26C1BE63283A}" dt="2023-03-06T06:49:10.159" v="34" actId="2696"/>
        <pc:sldMkLst>
          <pc:docMk/>
          <pc:sldMk cId="3688845825" sldId="288"/>
        </pc:sldMkLst>
      </pc:sldChg>
      <pc:sldChg chg="del">
        <pc:chgData name="vibha samrit" userId="d5007fb7d3c6cee5" providerId="LiveId" clId="{4A9D175A-1056-4FBF-94A5-26C1BE63283A}" dt="2023-03-06T06:49:10.658" v="35" actId="2696"/>
        <pc:sldMkLst>
          <pc:docMk/>
          <pc:sldMk cId="3911347338" sldId="289"/>
        </pc:sldMkLst>
      </pc:sldChg>
      <pc:sldChg chg="del">
        <pc:chgData name="vibha samrit" userId="d5007fb7d3c6cee5" providerId="LiveId" clId="{4A9D175A-1056-4FBF-94A5-26C1BE63283A}" dt="2023-03-06T06:49:11.460" v="36" actId="2696"/>
        <pc:sldMkLst>
          <pc:docMk/>
          <pc:sldMk cId="3204416565" sldId="290"/>
        </pc:sldMkLst>
      </pc:sldChg>
      <pc:sldChg chg="del">
        <pc:chgData name="vibha samrit" userId="d5007fb7d3c6cee5" providerId="LiveId" clId="{4A9D175A-1056-4FBF-94A5-26C1BE63283A}" dt="2023-03-06T06:49:12.107" v="37" actId="2696"/>
        <pc:sldMkLst>
          <pc:docMk/>
          <pc:sldMk cId="2102126578" sldId="291"/>
        </pc:sldMkLst>
      </pc:sldChg>
      <pc:sldChg chg="del">
        <pc:chgData name="vibha samrit" userId="d5007fb7d3c6cee5" providerId="LiveId" clId="{4A9D175A-1056-4FBF-94A5-26C1BE63283A}" dt="2023-03-06T06:49:12.696" v="38" actId="2696"/>
        <pc:sldMkLst>
          <pc:docMk/>
          <pc:sldMk cId="2353968275" sldId="292"/>
        </pc:sldMkLst>
      </pc:sldChg>
      <pc:sldChg chg="ord">
        <pc:chgData name="vibha samrit" userId="d5007fb7d3c6cee5" providerId="LiveId" clId="{4A9D175A-1056-4FBF-94A5-26C1BE63283A}" dt="2023-03-06T07:02:40.389" v="43"/>
        <pc:sldMkLst>
          <pc:docMk/>
          <pc:sldMk cId="3557339021" sldId="299"/>
        </pc:sldMkLst>
      </pc:sldChg>
      <pc:sldChg chg="new del ord">
        <pc:chgData name="vibha samrit" userId="d5007fb7d3c6cee5" providerId="LiveId" clId="{4A9D175A-1056-4FBF-94A5-26C1BE63283A}" dt="2023-03-06T06:49:20.120" v="39" actId="2696"/>
        <pc:sldMkLst>
          <pc:docMk/>
          <pc:sldMk cId="2894503896" sldId="305"/>
        </pc:sldMkLst>
      </pc:sldChg>
      <pc:sldMasterChg chg="delSldLayout">
        <pc:chgData name="vibha samrit" userId="d5007fb7d3c6cee5" providerId="LiveId" clId="{4A9D175A-1056-4FBF-94A5-26C1BE63283A}" dt="2023-03-06T06:48:56.955" v="14" actId="2696"/>
        <pc:sldMasterMkLst>
          <pc:docMk/>
          <pc:sldMasterMk cId="0" sldId="2147483661"/>
        </pc:sldMasterMkLst>
        <pc:sldLayoutChg chg="del">
          <pc:chgData name="vibha samrit" userId="d5007fb7d3c6cee5" providerId="LiveId" clId="{4A9D175A-1056-4FBF-94A5-26C1BE63283A}" dt="2023-03-06T06:48:56.955" v="14" actId="2696"/>
          <pc:sldLayoutMkLst>
            <pc:docMk/>
            <pc:sldMasterMk cId="0" sldId="2147483661"/>
            <pc:sldLayoutMk cId="3528981904" sldId="214748367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FD518975-8478-4753-9DA9-A33B328E99F9}" type="datetimeFigureOut">
              <a:rPr lang="en-US" smtClean="0"/>
              <a:pPr/>
              <a:t>4/18/2023</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94C13D6-C270-4CEA-B016-DFB7913C7C4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518975-8478-4753-9DA9-A33B328E99F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518975-8478-4753-9DA9-A33B328E99F9}" type="datetimeFigureOut">
              <a:rPr lang="en-US" smtClean="0"/>
              <a:pPr/>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D518975-8478-4753-9DA9-A33B328E99F9}" type="datetimeFigureOut">
              <a:rPr lang="en-US" smtClean="0"/>
              <a:pPr/>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FD518975-8478-4753-9DA9-A33B328E99F9}" type="datetimeFigureOut">
              <a:rPr lang="en-US" smtClean="0"/>
              <a:pPr/>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4C13D6-C270-4CEA-B016-DFB7913C7C4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518975-8478-4753-9DA9-A33B328E99F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FD518975-8478-4753-9DA9-A33B328E99F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D518975-8478-4753-9DA9-A33B328E99F9}" type="datetimeFigureOut">
              <a:rPr lang="en-US" smtClean="0"/>
              <a:pPr/>
              <a:t>4/18/2023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94C13D6-C270-4CEA-B016-DFB7913C7C4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28600"/>
            <a:ext cx="7620000" cy="1676400"/>
          </a:xfrm>
        </p:spPr>
        <p:txBody>
          <a:bodyPr>
            <a:normAutofit fontScale="90000"/>
          </a:bodyPr>
          <a:lstStyle/>
          <a:p>
            <a:r>
              <a:rPr lang="en-US" altLang="en-US" dirty="0"/>
              <a:t>RUNGTA COLLEGE OF DENTAL      SCIENCES AND RESEARCH</a:t>
            </a:r>
            <a:endParaRPr lang="en-US" dirty="0"/>
          </a:p>
        </p:txBody>
      </p:sp>
      <p:sp>
        <p:nvSpPr>
          <p:cNvPr id="3" name="Subtitle 2"/>
          <p:cNvSpPr>
            <a:spLocks noGrp="1"/>
          </p:cNvSpPr>
          <p:nvPr>
            <p:ph type="subTitle" idx="1"/>
          </p:nvPr>
        </p:nvSpPr>
        <p:spPr>
          <a:xfrm>
            <a:off x="1371600" y="3048000"/>
            <a:ext cx="7406640" cy="1752600"/>
          </a:xfrm>
        </p:spPr>
        <p:txBody>
          <a:bodyPr/>
          <a:lstStyle/>
          <a:p>
            <a:pPr eaLnBrk="1" hangingPunct="1">
              <a:defRPr/>
            </a:pPr>
            <a:r>
              <a:rPr lang="en-US" altLang="en-US" sz="3600" dirty="0">
                <a:latin typeface="+mj-lt"/>
              </a:rPr>
              <a:t>                </a:t>
            </a:r>
            <a:r>
              <a:rPr lang="en-US" altLang="en-US" sz="3600" u="sng" dirty="0">
                <a:latin typeface="+mj-lt"/>
              </a:rPr>
              <a:t>DENTAL </a:t>
            </a:r>
            <a:r>
              <a:rPr lang="en-US" altLang="en-US" sz="3600" i="1" u="sng" dirty="0">
                <a:latin typeface="+mj-lt"/>
              </a:rPr>
              <a:t>CEMENTS</a:t>
            </a:r>
            <a:endParaRPr lang="en-US" altLang="en-US" sz="3600" u="sng" dirty="0">
              <a:latin typeface="+mj-lt"/>
            </a:endParaRPr>
          </a:p>
          <a:p>
            <a:pPr eaLnBrk="1" hangingPunct="1">
              <a:defRPr/>
            </a:pPr>
            <a:r>
              <a:rPr lang="en-US" altLang="en-US" u="sng" dirty="0"/>
              <a:t>DEPARTMENT OF CONSERVATIVE DENTISTRY AND ENDODONTICS</a:t>
            </a:r>
            <a:endParaRPr lang="en-IN" altLang="en-US" u="sng" dirty="0"/>
          </a:p>
          <a:p>
            <a:endParaRPr lang="en-US" dirty="0"/>
          </a:p>
        </p:txBody>
      </p:sp>
    </p:spTree>
    <p:extLst>
      <p:ext uri="{BB962C8B-B14F-4D97-AF65-F5344CB8AC3E}">
        <p14:creationId xmlns:p14="http://schemas.microsoft.com/office/powerpoint/2010/main" xmlns="" val="2629860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reading</a:t>
            </a:r>
          </a:p>
        </p:txBody>
      </p:sp>
      <p:sp>
        <p:nvSpPr>
          <p:cNvPr id="3" name="Content Placeholder 2"/>
          <p:cNvSpPr>
            <a:spLocks noGrp="1"/>
          </p:cNvSpPr>
          <p:nvPr>
            <p:ph idx="1"/>
          </p:nvPr>
        </p:nvSpPr>
        <p:spPr/>
        <p:txBody>
          <a:bodyPr/>
          <a:lstStyle/>
          <a:p>
            <a:r>
              <a:rPr lang="en-US" dirty="0"/>
              <a:t>Basic dental materials by </a:t>
            </a:r>
            <a:r>
              <a:rPr lang="en-US" dirty="0" err="1"/>
              <a:t>manappallil</a:t>
            </a:r>
            <a:endParaRPr lang="en-US" dirty="0"/>
          </a:p>
          <a:p>
            <a:r>
              <a:rPr lang="en-US" dirty="0"/>
              <a:t>Philip’s science of dental sciences</a:t>
            </a:r>
          </a:p>
        </p:txBody>
      </p:sp>
    </p:spTree>
    <p:extLst>
      <p:ext uri="{BB962C8B-B14F-4D97-AF65-F5344CB8AC3E}">
        <p14:creationId xmlns:p14="http://schemas.microsoft.com/office/powerpoint/2010/main" xmlns="" val="355733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82296" indent="0" algn="ctr">
              <a:buNone/>
            </a:pPr>
            <a:endParaRPr lang="en-US" sz="11500" dirty="0"/>
          </a:p>
          <a:p>
            <a:pPr marL="82296" indent="0" algn="ctr">
              <a:buNone/>
            </a:pPr>
            <a:r>
              <a:rPr lang="en-US" sz="11500" dirty="0"/>
              <a:t>Thank you</a:t>
            </a:r>
          </a:p>
        </p:txBody>
      </p:sp>
    </p:spTree>
    <p:extLst>
      <p:ext uri="{BB962C8B-B14F-4D97-AF65-F5344CB8AC3E}">
        <p14:creationId xmlns:p14="http://schemas.microsoft.com/office/powerpoint/2010/main" xmlns="" val="218140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90DA0-B573-81D5-F2BD-245CA8B22982}"/>
              </a:ext>
            </a:extLst>
          </p:cNvPr>
          <p:cNvSpPr>
            <a:spLocks noGrp="1"/>
          </p:cNvSpPr>
          <p:nvPr>
            <p:ph type="title"/>
          </p:nvPr>
        </p:nvSpPr>
        <p:spPr>
          <a:xfrm>
            <a:off x="1435608" y="274638"/>
            <a:ext cx="7498080" cy="1325562"/>
          </a:xfrm>
        </p:spPr>
        <p:txBody>
          <a:bodyPr>
            <a:normAutofit fontScale="90000"/>
          </a:bodyPr>
          <a:lstStyle/>
          <a:p>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Specific learning objectives </a:t>
            </a:r>
            <a:r>
              <a:rPr lang="en-US" sz="4400" b="1" dirty="0">
                <a:solidFill>
                  <a:schemeClr val="tx1"/>
                </a:solidFill>
                <a:latin typeface="Times New Roman" panose="02020603050405020304" pitchFamily="18" charset="0"/>
                <a:cs typeface="Times New Roman" panose="02020603050405020304" pitchFamily="18" charset="0"/>
              </a:rPr>
              <a:t/>
            </a:r>
            <a:br>
              <a:rPr lang="en-US" sz="4400" b="1" dirty="0">
                <a:solidFill>
                  <a:schemeClr val="tx1"/>
                </a:solidFill>
                <a:latin typeface="Times New Roman" panose="02020603050405020304" pitchFamily="18" charset="0"/>
                <a:cs typeface="Times New Roman" panose="02020603050405020304" pitchFamily="18" charset="0"/>
              </a:rPr>
            </a:br>
            <a:r>
              <a:rPr lang="en-US" sz="3100" b="1" dirty="0">
                <a:latin typeface="Times New Roman" panose="02020603050405020304" pitchFamily="18" charset="0"/>
                <a:cs typeface="Times New Roman" panose="02020603050405020304" pitchFamily="18" charset="0"/>
              </a:rPr>
              <a:t>at the end of this presentation the learner is expected to know ;</a:t>
            </a:r>
            <a:br>
              <a:rPr lang="en-US" sz="3100" b="1" dirty="0">
                <a:latin typeface="Times New Roman" panose="02020603050405020304" pitchFamily="18" charset="0"/>
                <a:cs typeface="Times New Roman" panose="02020603050405020304" pitchFamily="18" charset="0"/>
              </a:rPr>
            </a:br>
            <a:r>
              <a:rPr lang="en-US" sz="4400" b="1" dirty="0">
                <a:latin typeface="Times New Roman" panose="02020603050405020304" pitchFamily="18" charset="0"/>
                <a:cs typeface="Times New Roman" panose="02020603050405020304" pitchFamily="18" charset="0"/>
              </a:rPr>
              <a:t/>
            </a:r>
            <a:br>
              <a:rPr lang="en-US" sz="4400" b="1" dirty="0">
                <a:latin typeface="Times New Roman" panose="02020603050405020304" pitchFamily="18" charset="0"/>
                <a:cs typeface="Times New Roman" panose="02020603050405020304" pitchFamily="18" charset="0"/>
              </a:rPr>
            </a:br>
            <a:endParaRPr lang="en-IN" dirty="0"/>
          </a:p>
        </p:txBody>
      </p:sp>
      <p:graphicFrame>
        <p:nvGraphicFramePr>
          <p:cNvPr id="4" name="Table 4">
            <a:extLst>
              <a:ext uri="{FF2B5EF4-FFF2-40B4-BE49-F238E27FC236}">
                <a16:creationId xmlns:a16="http://schemas.microsoft.com/office/drawing/2014/main" xmlns="" id="{DED0D147-033B-023F-A439-C8C2BCDC107F}"/>
              </a:ext>
            </a:extLst>
          </p:cNvPr>
          <p:cNvGraphicFramePr>
            <a:graphicFrameLocks noGrp="1"/>
          </p:cNvGraphicFramePr>
          <p:nvPr>
            <p:ph idx="1"/>
            <p:extLst>
              <p:ext uri="{D42A27DB-BD31-4B8C-83A1-F6EECF244321}">
                <p14:modId xmlns:p14="http://schemas.microsoft.com/office/powerpoint/2010/main" xmlns="" val="2562110423"/>
              </p:ext>
            </p:extLst>
          </p:nvPr>
        </p:nvGraphicFramePr>
        <p:xfrm>
          <a:off x="1435608" y="2773362"/>
          <a:ext cx="7587741" cy="1986220"/>
        </p:xfrm>
        <a:graphic>
          <a:graphicData uri="http://schemas.openxmlformats.org/drawingml/2006/table">
            <a:tbl>
              <a:tblPr firstRow="1" bandRow="1">
                <a:tableStyleId>{5C22544A-7EE6-4342-B048-85BDC9FD1C3A}</a:tableStyleId>
              </a:tblPr>
              <a:tblGrid>
                <a:gridCol w="2529247">
                  <a:extLst>
                    <a:ext uri="{9D8B030D-6E8A-4147-A177-3AD203B41FA5}">
                      <a16:colId xmlns:a16="http://schemas.microsoft.com/office/drawing/2014/main" xmlns="" val="2279383719"/>
                    </a:ext>
                  </a:extLst>
                </a:gridCol>
                <a:gridCol w="2529247">
                  <a:extLst>
                    <a:ext uri="{9D8B030D-6E8A-4147-A177-3AD203B41FA5}">
                      <a16:colId xmlns:a16="http://schemas.microsoft.com/office/drawing/2014/main" xmlns="" val="4137913195"/>
                    </a:ext>
                  </a:extLst>
                </a:gridCol>
                <a:gridCol w="2529247">
                  <a:extLst>
                    <a:ext uri="{9D8B030D-6E8A-4147-A177-3AD203B41FA5}">
                      <a16:colId xmlns:a16="http://schemas.microsoft.com/office/drawing/2014/main" xmlns="" val="753013666"/>
                    </a:ext>
                  </a:extLst>
                </a:gridCol>
              </a:tblGrid>
              <a:tr h="370840">
                <a:tc>
                  <a:txBody>
                    <a:bodyPr/>
                    <a:lstStyle/>
                    <a:p>
                      <a:r>
                        <a:rPr lang="en-US" sz="1800" dirty="0"/>
                        <a:t>Core areas* </a:t>
                      </a:r>
                    </a:p>
                  </a:txBody>
                  <a:tcPr marT="45710" marB="45710"/>
                </a:tc>
                <a:tc>
                  <a:txBody>
                    <a:bodyPr/>
                    <a:lstStyle/>
                    <a:p>
                      <a:r>
                        <a:rPr lang="en-US" sz="1800" dirty="0"/>
                        <a:t>Domain</a:t>
                      </a:r>
                      <a:r>
                        <a:rPr lang="en-US" sz="1800" baseline="0" dirty="0"/>
                        <a:t> **</a:t>
                      </a:r>
                      <a:endParaRPr lang="en-US" sz="1800" dirty="0"/>
                    </a:p>
                  </a:txBody>
                  <a:tcPr marT="45710" marB="45710"/>
                </a:tc>
                <a:tc>
                  <a:txBody>
                    <a:bodyPr/>
                    <a:lstStyle/>
                    <a:p>
                      <a:r>
                        <a:rPr lang="en-US" sz="1800" dirty="0"/>
                        <a:t>Category #</a:t>
                      </a:r>
                    </a:p>
                  </a:txBody>
                  <a:tcPr marT="45710" marB="45710"/>
                </a:tc>
                <a:extLst>
                  <a:ext uri="{0D108BD9-81ED-4DB2-BD59-A6C34878D82A}">
                    <a16:rowId xmlns:a16="http://schemas.microsoft.com/office/drawing/2014/main" xmlns="" val="3654495621"/>
                  </a:ext>
                </a:extLst>
              </a:tr>
              <a:tr h="370840">
                <a:tc>
                  <a:txBody>
                    <a:bodyPr/>
                    <a:lstStyle/>
                    <a:p>
                      <a:pPr marL="320040" lvl="1" indent="0" algn="ctr" eaLnBrk="1" fontAlgn="auto" hangingPunct="1">
                        <a:spcAft>
                          <a:spcPts val="0"/>
                        </a:spcAft>
                        <a:buFont typeface="Wingdings 2"/>
                        <a:buNone/>
                        <a:defRPr/>
                      </a:pPr>
                      <a:r>
                        <a:rPr lang="en-US" sz="2400" dirty="0">
                          <a:latin typeface="+mn-lt"/>
                        </a:rPr>
                        <a:t>Introduction</a:t>
                      </a:r>
                    </a:p>
                  </a:txBody>
                  <a:tcPr marT="45710" marB="45710"/>
                </a:tc>
                <a:tc>
                  <a:txBody>
                    <a:bodyPr/>
                    <a:lstStyle/>
                    <a:p>
                      <a:r>
                        <a:rPr lang="en-US" sz="2400" b="0" dirty="0">
                          <a:latin typeface="+mn-lt"/>
                        </a:rPr>
                        <a:t>Cognitive</a:t>
                      </a:r>
                    </a:p>
                  </a:txBody>
                  <a:tcPr marT="45710" marB="45710"/>
                </a:tc>
                <a:tc>
                  <a:txBody>
                    <a:bodyPr/>
                    <a:lstStyle/>
                    <a:p>
                      <a:r>
                        <a:rPr lang="en-US" sz="2400" b="0">
                          <a:latin typeface="+mn-lt"/>
                        </a:rPr>
                        <a:t>Must know </a:t>
                      </a:r>
                      <a:endParaRPr lang="en-US" sz="2400" b="0" dirty="0">
                        <a:latin typeface="+mn-lt"/>
                      </a:endParaRPr>
                    </a:p>
                  </a:txBody>
                  <a:tcPr marT="45710" marB="45710"/>
                </a:tc>
                <a:extLst>
                  <a:ext uri="{0D108BD9-81ED-4DB2-BD59-A6C34878D82A}">
                    <a16:rowId xmlns:a16="http://schemas.microsoft.com/office/drawing/2014/main" xmlns="" val="3857590546"/>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400" dirty="0"/>
                        <a:t>classification</a:t>
                      </a: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latin typeface="+mn-lt"/>
                        </a:rPr>
                        <a:t>Cognitive</a:t>
                      </a:r>
                    </a:p>
                  </a:txBody>
                  <a:tcPr marT="45710" marB="45710"/>
                </a:tc>
                <a:tc>
                  <a:txBody>
                    <a:bodyPr/>
                    <a:lstStyle/>
                    <a:p>
                      <a:r>
                        <a:rPr lang="en-US" sz="2400" dirty="0"/>
                        <a:t>Must know </a:t>
                      </a:r>
                      <a:endParaRPr lang="en-US" sz="2400" b="0" dirty="0">
                        <a:latin typeface="+mn-lt"/>
                      </a:endParaRPr>
                    </a:p>
                  </a:txBody>
                  <a:tcPr marT="45710" marB="45710"/>
                </a:tc>
                <a:extLst>
                  <a:ext uri="{0D108BD9-81ED-4DB2-BD59-A6C34878D82A}">
                    <a16:rowId xmlns:a16="http://schemas.microsoft.com/office/drawing/2014/main" xmlns="" val="2658261680"/>
                  </a:ext>
                </a:extLst>
              </a:tr>
              <a:tr h="370840">
                <a:tc>
                  <a:txBody>
                    <a:bodyPr/>
                    <a:lstStyle/>
                    <a:p>
                      <a:pPr algn="l"/>
                      <a:r>
                        <a:rPr lang="en-US" sz="2400" dirty="0">
                          <a:latin typeface="+mn-lt"/>
                        </a:rPr>
                        <a:t>Compositions</a:t>
                      </a:r>
                      <a:r>
                        <a:rPr lang="en-US" sz="2400" baseline="0" dirty="0">
                          <a:latin typeface="+mn-lt"/>
                        </a:rPr>
                        <a:t> </a:t>
                      </a:r>
                      <a:endParaRPr lang="en-US" sz="2400" dirty="0">
                        <a:latin typeface="+mn-lt"/>
                      </a:endParaRP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latin typeface="+mn-lt"/>
                        </a:rPr>
                        <a:t>Cognitive</a:t>
                      </a:r>
                      <a:endParaRPr lang="en-US" sz="1600" b="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a:latin typeface="+mn-lt"/>
                      </a:endParaRPr>
                    </a:p>
                  </a:txBody>
                  <a:tcPr marT="45710" marB="45710"/>
                </a:tc>
                <a:tc>
                  <a:txBody>
                    <a:bodyPr/>
                    <a:lstStyle/>
                    <a:p>
                      <a:r>
                        <a:rPr lang="en-US" sz="2400" dirty="0"/>
                        <a:t>Must know </a:t>
                      </a:r>
                      <a:endParaRPr lang="en-US" sz="2400" b="0" dirty="0">
                        <a:latin typeface="+mn-lt"/>
                      </a:endParaRPr>
                    </a:p>
                  </a:txBody>
                  <a:tcPr marT="45710" marB="45710"/>
                </a:tc>
                <a:extLst>
                  <a:ext uri="{0D108BD9-81ED-4DB2-BD59-A6C34878D82A}">
                    <a16:rowId xmlns:a16="http://schemas.microsoft.com/office/drawing/2014/main" xmlns="" val="2084169598"/>
                  </a:ext>
                </a:extLst>
              </a:tr>
            </a:tbl>
          </a:graphicData>
        </a:graphic>
      </p:graphicFrame>
    </p:spTree>
    <p:extLst>
      <p:ext uri="{BB962C8B-B14F-4D97-AF65-F5344CB8AC3E}">
        <p14:creationId xmlns:p14="http://schemas.microsoft.com/office/powerpoint/2010/main" xmlns="" val="91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C10532-FD78-1F84-8CBB-330BBCB2DC84}"/>
              </a:ext>
            </a:extLst>
          </p:cNvPr>
          <p:cNvSpPr>
            <a:spLocks noGrp="1"/>
          </p:cNvSpPr>
          <p:nvPr>
            <p:ph type="title"/>
          </p:nvPr>
        </p:nvSpPr>
        <p:spPr/>
        <p:txBody>
          <a:bodyPr/>
          <a:lstStyle/>
          <a:p>
            <a:r>
              <a:rPr lang="en-US" dirty="0"/>
              <a:t>Contents</a:t>
            </a:r>
            <a:endParaRPr lang="en-IN" dirty="0"/>
          </a:p>
        </p:txBody>
      </p:sp>
      <p:sp>
        <p:nvSpPr>
          <p:cNvPr id="3" name="Content Placeholder 2">
            <a:extLst>
              <a:ext uri="{FF2B5EF4-FFF2-40B4-BE49-F238E27FC236}">
                <a16:creationId xmlns:a16="http://schemas.microsoft.com/office/drawing/2014/main" xmlns="" id="{A411CBCD-28C2-696C-65CC-E1531B548574}"/>
              </a:ext>
            </a:extLst>
          </p:cNvPr>
          <p:cNvSpPr>
            <a:spLocks noGrp="1"/>
          </p:cNvSpPr>
          <p:nvPr>
            <p:ph idx="1"/>
          </p:nvPr>
        </p:nvSpPr>
        <p:spPr/>
        <p:txBody>
          <a:bodyPr/>
          <a:lstStyle/>
          <a:p>
            <a:pPr>
              <a:defRPr/>
            </a:pPr>
            <a:r>
              <a:rPr lang="en-US" dirty="0"/>
              <a:t>Introduction</a:t>
            </a:r>
          </a:p>
          <a:p>
            <a:pPr>
              <a:defRPr/>
            </a:pPr>
            <a:r>
              <a:rPr lang="en-US" dirty="0"/>
              <a:t>Key terms</a:t>
            </a:r>
          </a:p>
          <a:p>
            <a:pPr>
              <a:defRPr/>
            </a:pPr>
            <a:r>
              <a:rPr lang="en-US" dirty="0"/>
              <a:t>Agents for pulp protection</a:t>
            </a:r>
          </a:p>
          <a:p>
            <a:pPr>
              <a:defRPr/>
            </a:pPr>
            <a:r>
              <a:rPr lang="en-US" dirty="0"/>
              <a:t>Ideal requirements</a:t>
            </a:r>
          </a:p>
          <a:p>
            <a:pPr>
              <a:defRPr/>
            </a:pPr>
            <a:r>
              <a:rPr lang="en-US" dirty="0"/>
              <a:t>Classifications</a:t>
            </a:r>
          </a:p>
          <a:p>
            <a:pPr>
              <a:defRPr/>
            </a:pPr>
            <a:r>
              <a:rPr lang="en-US" dirty="0"/>
              <a:t>Properties</a:t>
            </a:r>
          </a:p>
          <a:p>
            <a:pPr>
              <a:defRPr/>
            </a:pPr>
            <a:r>
              <a:rPr lang="en-US" dirty="0"/>
              <a:t>composition</a:t>
            </a:r>
          </a:p>
          <a:p>
            <a:endParaRPr lang="en-IN" dirty="0"/>
          </a:p>
        </p:txBody>
      </p:sp>
    </p:spTree>
    <p:extLst>
      <p:ext uri="{BB962C8B-B14F-4D97-AF65-F5344CB8AC3E}">
        <p14:creationId xmlns:p14="http://schemas.microsoft.com/office/powerpoint/2010/main" xmlns="" val="3210837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0" y="0"/>
            <a:ext cx="91440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800">
                <a:solidFill>
                  <a:srgbClr val="FF0000"/>
                </a:solidFill>
                <a:latin typeface="Verdana" pitchFamily="34" charset="0"/>
              </a:rPr>
              <a:t>Calcium Hydroxide cement</a:t>
            </a:r>
          </a:p>
        </p:txBody>
      </p:sp>
      <p:sp>
        <p:nvSpPr>
          <p:cNvPr id="78851" name="Text Box 3"/>
          <p:cNvSpPr txBox="1">
            <a:spLocks noChangeArrowheads="1"/>
          </p:cNvSpPr>
          <p:nvPr/>
        </p:nvSpPr>
        <p:spPr bwMode="auto">
          <a:xfrm>
            <a:off x="0" y="685800"/>
            <a:ext cx="9144000" cy="11228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400" b="1">
                <a:solidFill>
                  <a:srgbClr val="FCC4C5"/>
                </a:solidFill>
                <a:latin typeface="Verdana" pitchFamily="34" charset="0"/>
              </a:rPr>
              <a:t>Composition :</a:t>
            </a:r>
          </a:p>
          <a:p>
            <a:pPr>
              <a:spcBef>
                <a:spcPct val="50000"/>
              </a:spcBef>
            </a:pPr>
            <a:r>
              <a:rPr lang="en-US" altLang="en-US" sz="2400" b="1">
                <a:solidFill>
                  <a:srgbClr val="FF0000"/>
                </a:solidFill>
                <a:latin typeface="Verdana" pitchFamily="34" charset="0"/>
              </a:rPr>
              <a:t>Base paste:</a:t>
            </a:r>
          </a:p>
          <a:p>
            <a:pPr>
              <a:spcBef>
                <a:spcPct val="50000"/>
              </a:spcBef>
            </a:pPr>
            <a:r>
              <a:rPr lang="en-US" altLang="en-US" sz="2400">
                <a:latin typeface="Verdana" pitchFamily="34" charset="0"/>
              </a:rPr>
              <a:t> Glycol Salicylate - 40%   Reacts with Cal hyd &amp;zinc oxide</a:t>
            </a:r>
          </a:p>
          <a:p>
            <a:pPr>
              <a:spcBef>
                <a:spcPct val="50000"/>
              </a:spcBef>
            </a:pPr>
            <a:r>
              <a:rPr lang="en-US" altLang="en-US" sz="2400">
                <a:latin typeface="Verdana" pitchFamily="34" charset="0"/>
              </a:rPr>
              <a:t>Titanium dioxide-  inert filler, pigments</a:t>
            </a:r>
          </a:p>
          <a:p>
            <a:pPr>
              <a:spcBef>
                <a:spcPct val="50000"/>
              </a:spcBef>
            </a:pPr>
            <a:r>
              <a:rPr lang="en-US" altLang="en-US" sz="2400">
                <a:latin typeface="Verdana" pitchFamily="34" charset="0"/>
              </a:rPr>
              <a:t> Barium sulphate-  radio opacity</a:t>
            </a:r>
          </a:p>
          <a:p>
            <a:pPr>
              <a:spcBef>
                <a:spcPct val="50000"/>
              </a:spcBef>
            </a:pPr>
            <a:r>
              <a:rPr lang="en-US" altLang="en-US" sz="2400" b="1">
                <a:solidFill>
                  <a:srgbClr val="FF0000"/>
                </a:solidFill>
                <a:latin typeface="Verdana" pitchFamily="34" charset="0"/>
              </a:rPr>
              <a:t>Catalyst paste:</a:t>
            </a:r>
          </a:p>
          <a:p>
            <a:pPr>
              <a:spcBef>
                <a:spcPct val="50000"/>
              </a:spcBef>
            </a:pPr>
            <a:r>
              <a:rPr lang="en-US" altLang="en-US" sz="2400">
                <a:latin typeface="Verdana" pitchFamily="34" charset="0"/>
              </a:rPr>
              <a:t>Calcium hydroxide-  50% principal reactive ingredient</a:t>
            </a:r>
          </a:p>
          <a:p>
            <a:pPr>
              <a:spcBef>
                <a:spcPct val="50000"/>
              </a:spcBef>
            </a:pPr>
            <a:r>
              <a:rPr lang="en-US" altLang="en-US" sz="2400">
                <a:latin typeface="Verdana" pitchFamily="34" charset="0"/>
              </a:rPr>
              <a:t>Zinc stearate-         accelerator</a:t>
            </a:r>
          </a:p>
          <a:p>
            <a:pPr>
              <a:spcBef>
                <a:spcPct val="50000"/>
              </a:spcBef>
            </a:pPr>
            <a:r>
              <a:rPr lang="en-US" altLang="en-US" sz="2400">
                <a:solidFill>
                  <a:srgbClr val="FF0000"/>
                </a:solidFill>
                <a:latin typeface="Verdana" pitchFamily="34" charset="0"/>
              </a:rPr>
              <a:t>Setting Reaction</a:t>
            </a:r>
          </a:p>
          <a:p>
            <a:pPr>
              <a:spcBef>
                <a:spcPct val="50000"/>
              </a:spcBef>
            </a:pPr>
            <a:r>
              <a:rPr lang="en-US" altLang="en-US" sz="2400">
                <a:latin typeface="Verdana" pitchFamily="34" charset="0"/>
              </a:rPr>
              <a:t>Calcium hydroxide reacts with salicylate ester to form chelate-amorphous calcium disaliscyate.</a:t>
            </a:r>
          </a:p>
          <a:p>
            <a:pPr>
              <a:spcBef>
                <a:spcPct val="50000"/>
              </a:spcBef>
            </a:pPr>
            <a:r>
              <a:rPr lang="en-US" altLang="en-US" sz="2400" b="1">
                <a:solidFill>
                  <a:srgbClr val="FF0000"/>
                </a:solidFill>
                <a:latin typeface="Verdana" pitchFamily="34" charset="0"/>
              </a:rPr>
              <a:t>Setting time-2-5 minutes.</a:t>
            </a:r>
          </a:p>
          <a:p>
            <a:pPr>
              <a:spcBef>
                <a:spcPct val="50000"/>
              </a:spcBef>
            </a:pPr>
            <a:endParaRPr lang="en-US" altLang="en-US" sz="2400">
              <a:solidFill>
                <a:srgbClr val="FF0000"/>
              </a:solidFill>
              <a:latin typeface="Verdana" pitchFamily="34" charset="0"/>
            </a:endParaRPr>
          </a:p>
          <a:p>
            <a:pPr>
              <a:spcBef>
                <a:spcPct val="50000"/>
              </a:spcBef>
            </a:pPr>
            <a:endParaRPr lang="en-US" altLang="en-US" sz="2400">
              <a:solidFill>
                <a:srgbClr val="FF0000"/>
              </a:solidFill>
              <a:latin typeface="Verdana" pitchFamily="34" charset="0"/>
            </a:endParaRPr>
          </a:p>
          <a:p>
            <a:pPr>
              <a:spcBef>
                <a:spcPct val="50000"/>
              </a:spcBef>
            </a:pPr>
            <a:endParaRPr lang="en-US" altLang="en-US" sz="2400">
              <a:latin typeface="Verdana" pitchFamily="34" charset="0"/>
            </a:endParaRPr>
          </a:p>
          <a:p>
            <a:pPr>
              <a:spcBef>
                <a:spcPct val="50000"/>
              </a:spcBef>
            </a:pPr>
            <a:endParaRPr lang="en-US" altLang="en-US" sz="2400">
              <a:latin typeface="Verdana" pitchFamily="34" charset="0"/>
            </a:endParaRPr>
          </a:p>
          <a:p>
            <a:pPr>
              <a:spcBef>
                <a:spcPct val="50000"/>
              </a:spcBef>
            </a:pPr>
            <a:endParaRPr lang="en-US" altLang="en-US" sz="2400">
              <a:latin typeface="Verdana" pitchFamily="34" charset="0"/>
            </a:endParaRPr>
          </a:p>
          <a:p>
            <a:pPr>
              <a:spcBef>
                <a:spcPct val="50000"/>
              </a:spcBef>
            </a:pPr>
            <a:endParaRPr lang="en-US" altLang="en-US" sz="2400">
              <a:latin typeface="Verdana" pitchFamily="34" charset="0"/>
            </a:endParaRPr>
          </a:p>
          <a:p>
            <a:pPr>
              <a:spcBef>
                <a:spcPct val="50000"/>
              </a:spcBef>
            </a:pPr>
            <a:endParaRPr lang="en-US" altLang="en-US" sz="2400">
              <a:latin typeface="Verdana" pitchFamily="34" charset="0"/>
            </a:endParaRPr>
          </a:p>
          <a:p>
            <a:pPr>
              <a:spcBef>
                <a:spcPct val="50000"/>
              </a:spcBef>
            </a:pPr>
            <a:endParaRPr lang="en-US" altLang="en-US" sz="2400">
              <a:latin typeface="Verdana" pitchFamily="34" charset="0"/>
            </a:endParaRPr>
          </a:p>
          <a:p>
            <a:pPr>
              <a:spcBef>
                <a:spcPct val="50000"/>
              </a:spcBef>
            </a:pPr>
            <a:endParaRPr lang="en-US" altLang="en-US" sz="2400">
              <a:latin typeface="Verdana" pitchFamily="34" charset="0"/>
            </a:endParaRPr>
          </a:p>
        </p:txBody>
      </p:sp>
    </p:spTree>
    <p:extLst>
      <p:ext uri="{BB962C8B-B14F-4D97-AF65-F5344CB8AC3E}">
        <p14:creationId xmlns:p14="http://schemas.microsoft.com/office/powerpoint/2010/main" xmlns="" val="184139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0" y="0"/>
            <a:ext cx="9144000" cy="6303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buClr>
                <a:srgbClr val="FF9900"/>
              </a:buClr>
              <a:buSzPct val="120000"/>
              <a:buFontTx/>
              <a:buChar char="•"/>
            </a:pPr>
            <a:r>
              <a:rPr lang="en-US" altLang="en-US" sz="2400">
                <a:solidFill>
                  <a:srgbClr val="FF0000"/>
                </a:solidFill>
                <a:latin typeface="Verdana" pitchFamily="34" charset="0"/>
              </a:rPr>
              <a:t>Mode of supply:</a:t>
            </a:r>
          </a:p>
          <a:p>
            <a:pPr>
              <a:spcBef>
                <a:spcPct val="50000"/>
              </a:spcBef>
            </a:pPr>
            <a:r>
              <a:rPr lang="en-US" altLang="en-US" sz="2400">
                <a:latin typeface="Verdana" pitchFamily="34" charset="0"/>
              </a:rPr>
              <a:t>1 two paste system</a:t>
            </a:r>
          </a:p>
          <a:p>
            <a:pPr>
              <a:spcBef>
                <a:spcPct val="50000"/>
              </a:spcBef>
            </a:pPr>
            <a:r>
              <a:rPr lang="en-US" altLang="en-US" sz="2400">
                <a:latin typeface="Verdana" pitchFamily="34" charset="0"/>
              </a:rPr>
              <a:t>2 single paste system</a:t>
            </a:r>
          </a:p>
          <a:p>
            <a:pPr>
              <a:spcBef>
                <a:spcPct val="50000"/>
              </a:spcBef>
            </a:pPr>
            <a:r>
              <a:rPr lang="en-US" altLang="en-US" sz="2400">
                <a:latin typeface="Verdana" pitchFamily="34" charset="0"/>
              </a:rPr>
              <a:t>3 light cured system</a:t>
            </a:r>
          </a:p>
          <a:p>
            <a:pPr>
              <a:spcBef>
                <a:spcPct val="50000"/>
              </a:spcBef>
              <a:buClr>
                <a:srgbClr val="FF9900"/>
              </a:buClr>
              <a:buSzPct val="120000"/>
              <a:buFontTx/>
              <a:buChar char="•"/>
            </a:pPr>
            <a:r>
              <a:rPr lang="en-US" altLang="en-US" sz="2800">
                <a:solidFill>
                  <a:srgbClr val="FF0000"/>
                </a:solidFill>
                <a:latin typeface="Verdana" pitchFamily="34" charset="0"/>
              </a:rPr>
              <a:t>Manipulation :</a:t>
            </a:r>
          </a:p>
          <a:p>
            <a:pPr>
              <a:spcBef>
                <a:spcPct val="50000"/>
              </a:spcBef>
            </a:pPr>
            <a:r>
              <a:rPr lang="en-US" altLang="en-US" sz="2400">
                <a:latin typeface="Verdana" pitchFamily="34" charset="0"/>
              </a:rPr>
              <a:t>Equal lengths of two pastes are dispensed on paper pad &amp; mixed to a uniform colour</a:t>
            </a:r>
          </a:p>
          <a:p>
            <a:pPr>
              <a:spcBef>
                <a:spcPct val="50000"/>
              </a:spcBef>
              <a:buClr>
                <a:srgbClr val="FF9900"/>
              </a:buClr>
              <a:buSzPct val="120000"/>
              <a:buFontTx/>
              <a:buChar char="•"/>
            </a:pPr>
            <a:r>
              <a:rPr lang="en-US" altLang="en-US" sz="2800">
                <a:solidFill>
                  <a:srgbClr val="FF0000"/>
                </a:solidFill>
                <a:latin typeface="Verdana" pitchFamily="34" charset="0"/>
              </a:rPr>
              <a:t>Light activated Calcium hydroxide Cement</a:t>
            </a:r>
          </a:p>
          <a:p>
            <a:pPr>
              <a:spcBef>
                <a:spcPct val="50000"/>
              </a:spcBef>
            </a:pPr>
            <a:r>
              <a:rPr lang="en-US" altLang="en-US" sz="2400">
                <a:latin typeface="Verdana" pitchFamily="34" charset="0"/>
              </a:rPr>
              <a:t>Light activated cements consists of calcium hydroxide&amp; barium sulphate dispersed in urethane dimethacrylate</a:t>
            </a:r>
          </a:p>
          <a:p>
            <a:pPr>
              <a:spcBef>
                <a:spcPct val="50000"/>
              </a:spcBef>
            </a:pPr>
            <a:r>
              <a:rPr lang="en-US" altLang="en-US" sz="2400">
                <a:latin typeface="Verdana" pitchFamily="34" charset="0"/>
              </a:rPr>
              <a:t>It also contains HEMA &amp; polymerization activators .</a:t>
            </a:r>
          </a:p>
          <a:p>
            <a:pPr>
              <a:spcBef>
                <a:spcPct val="50000"/>
              </a:spcBef>
            </a:pPr>
            <a:r>
              <a:rPr lang="en-US" altLang="en-US" sz="2400">
                <a:latin typeface="Verdana" pitchFamily="34" charset="0"/>
              </a:rPr>
              <a:t>It has long working time &amp; is less brittle</a:t>
            </a:r>
          </a:p>
        </p:txBody>
      </p:sp>
    </p:spTree>
    <p:extLst>
      <p:ext uri="{BB962C8B-B14F-4D97-AF65-F5344CB8AC3E}">
        <p14:creationId xmlns:p14="http://schemas.microsoft.com/office/powerpoint/2010/main" xmlns="" val="2101178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0" y="0"/>
            <a:ext cx="9144000" cy="5456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800" b="1">
                <a:solidFill>
                  <a:srgbClr val="FCC4C5"/>
                </a:solidFill>
                <a:latin typeface="Verdana" pitchFamily="34" charset="0"/>
              </a:rPr>
              <a:t>  </a:t>
            </a:r>
            <a:r>
              <a:rPr lang="en-US" altLang="en-US" sz="2800" b="1">
                <a:solidFill>
                  <a:srgbClr val="FF0000"/>
                </a:solidFill>
                <a:latin typeface="Verdana" pitchFamily="34" charset="0"/>
              </a:rPr>
              <a:t>Properties:</a:t>
            </a:r>
          </a:p>
          <a:p>
            <a:pPr>
              <a:spcBef>
                <a:spcPct val="50000"/>
              </a:spcBef>
            </a:pPr>
            <a:endParaRPr lang="en-US" altLang="en-US" sz="2800" b="1">
              <a:solidFill>
                <a:srgbClr val="FF0000"/>
              </a:solidFill>
              <a:latin typeface="Verdana" pitchFamily="34" charset="0"/>
            </a:endParaRPr>
          </a:p>
          <a:p>
            <a:pPr>
              <a:spcBef>
                <a:spcPct val="50000"/>
              </a:spcBef>
            </a:pPr>
            <a:r>
              <a:rPr lang="en-US" altLang="en-US" sz="2400">
                <a:latin typeface="Verdana" pitchFamily="34" charset="0"/>
              </a:rPr>
              <a:t>Low compressive strength-10 to 27 Mpa</a:t>
            </a:r>
          </a:p>
          <a:p>
            <a:pPr>
              <a:spcBef>
                <a:spcPct val="50000"/>
              </a:spcBef>
            </a:pPr>
            <a:r>
              <a:rPr lang="en-US" altLang="en-US" sz="2400">
                <a:latin typeface="Verdana" pitchFamily="34" charset="0"/>
              </a:rPr>
              <a:t>Low tensile strength-1Mpa</a:t>
            </a:r>
          </a:p>
          <a:p>
            <a:pPr>
              <a:spcBef>
                <a:spcPct val="50000"/>
              </a:spcBef>
            </a:pPr>
            <a:r>
              <a:rPr lang="en-US" altLang="en-US" sz="2400">
                <a:solidFill>
                  <a:srgbClr val="FCC4C5"/>
                </a:solidFill>
                <a:latin typeface="Verdana" pitchFamily="34" charset="0"/>
              </a:rPr>
              <a:t>Thick layers provide thermal insulation</a:t>
            </a:r>
          </a:p>
          <a:p>
            <a:pPr>
              <a:spcBef>
                <a:spcPct val="50000"/>
              </a:spcBef>
            </a:pPr>
            <a:r>
              <a:rPr lang="en-US" altLang="en-US" sz="2400">
                <a:latin typeface="Verdana" pitchFamily="34" charset="0"/>
              </a:rPr>
              <a:t>Solubility in water is high</a:t>
            </a:r>
          </a:p>
          <a:p>
            <a:pPr>
              <a:spcBef>
                <a:spcPct val="50000"/>
              </a:spcBef>
            </a:pPr>
            <a:r>
              <a:rPr lang="en-US" altLang="en-US" sz="2800">
                <a:solidFill>
                  <a:srgbClr val="FCC4C5"/>
                </a:solidFill>
                <a:latin typeface="Verdana" pitchFamily="34" charset="0"/>
              </a:rPr>
              <a:t>Cement is alkaline-Ph –range 9.2—11.7</a:t>
            </a:r>
          </a:p>
          <a:p>
            <a:pPr>
              <a:spcBef>
                <a:spcPct val="50000"/>
              </a:spcBef>
            </a:pPr>
            <a:r>
              <a:rPr lang="en-US" altLang="en-US" sz="3200">
                <a:solidFill>
                  <a:srgbClr val="DADF03"/>
                </a:solidFill>
                <a:latin typeface="Verdana" pitchFamily="34" charset="0"/>
              </a:rPr>
              <a:t>Helps in formation of reparative dentin</a:t>
            </a:r>
          </a:p>
          <a:p>
            <a:pPr>
              <a:spcBef>
                <a:spcPct val="50000"/>
              </a:spcBef>
            </a:pPr>
            <a:endParaRPr lang="en-US" altLang="en-US" sz="3200">
              <a:solidFill>
                <a:srgbClr val="FCC4C5"/>
              </a:solidFill>
              <a:latin typeface="Verdana" pitchFamily="34" charset="0"/>
            </a:endParaRPr>
          </a:p>
        </p:txBody>
      </p:sp>
    </p:spTree>
    <p:extLst>
      <p:ext uri="{BB962C8B-B14F-4D97-AF65-F5344CB8AC3E}">
        <p14:creationId xmlns:p14="http://schemas.microsoft.com/office/powerpoint/2010/main" xmlns="" val="961444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endParaRPr lang="en-US" altLang="en-US" sz="2400">
              <a:latin typeface="Verdana" pitchFamily="34" charset="0"/>
            </a:endParaRPr>
          </a:p>
        </p:txBody>
      </p:sp>
      <p:sp>
        <p:nvSpPr>
          <p:cNvPr id="81923" name="Text Box 3"/>
          <p:cNvSpPr txBox="1">
            <a:spLocks noChangeArrowheads="1"/>
          </p:cNvSpPr>
          <p:nvPr/>
        </p:nvSpPr>
        <p:spPr bwMode="auto">
          <a:xfrm>
            <a:off x="0" y="0"/>
            <a:ext cx="9144000" cy="5873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3200" b="1">
                <a:solidFill>
                  <a:srgbClr val="FCC4C5"/>
                </a:solidFill>
                <a:latin typeface="Verdana" pitchFamily="34" charset="0"/>
              </a:rPr>
              <a:t> Uses:</a:t>
            </a:r>
          </a:p>
          <a:p>
            <a:pPr>
              <a:spcBef>
                <a:spcPct val="50000"/>
              </a:spcBef>
            </a:pPr>
            <a:r>
              <a:rPr lang="en-US" altLang="en-US" sz="2400">
                <a:latin typeface="Verdana" pitchFamily="34" charset="0"/>
              </a:rPr>
              <a:t>1. Direct pulp capping,</a:t>
            </a:r>
          </a:p>
          <a:p>
            <a:pPr>
              <a:spcBef>
                <a:spcPct val="50000"/>
              </a:spcBef>
            </a:pPr>
            <a:r>
              <a:rPr lang="en-US" altLang="en-US" sz="2400">
                <a:latin typeface="Verdana" pitchFamily="34" charset="0"/>
              </a:rPr>
              <a:t>2. Indirect pulp capping,</a:t>
            </a:r>
          </a:p>
          <a:p>
            <a:pPr>
              <a:spcBef>
                <a:spcPct val="50000"/>
              </a:spcBef>
            </a:pPr>
            <a:r>
              <a:rPr lang="en-US" altLang="en-US" sz="2400">
                <a:latin typeface="Verdana" pitchFamily="34" charset="0"/>
              </a:rPr>
              <a:t>3. Pulpotomy ,</a:t>
            </a:r>
          </a:p>
          <a:p>
            <a:pPr>
              <a:spcBef>
                <a:spcPct val="50000"/>
              </a:spcBef>
            </a:pPr>
            <a:r>
              <a:rPr lang="en-US" altLang="en-US" sz="2400">
                <a:latin typeface="Verdana" pitchFamily="34" charset="0"/>
              </a:rPr>
              <a:t>4. Apexogenesis, </a:t>
            </a:r>
          </a:p>
          <a:p>
            <a:pPr>
              <a:spcBef>
                <a:spcPct val="50000"/>
              </a:spcBef>
            </a:pPr>
            <a:r>
              <a:rPr lang="en-US" altLang="en-US" sz="2400">
                <a:latin typeface="Verdana" pitchFamily="34" charset="0"/>
              </a:rPr>
              <a:t>5. Apexification</a:t>
            </a:r>
          </a:p>
          <a:p>
            <a:pPr>
              <a:spcBef>
                <a:spcPct val="50000"/>
              </a:spcBef>
            </a:pPr>
            <a:r>
              <a:rPr lang="en-US" altLang="en-US" sz="2400">
                <a:latin typeface="Verdana" pitchFamily="34" charset="0"/>
              </a:rPr>
              <a:t>6. Low strength sub- bases under composite restorations for pulp protection</a:t>
            </a:r>
          </a:p>
          <a:p>
            <a:pPr>
              <a:spcBef>
                <a:spcPct val="50000"/>
              </a:spcBef>
            </a:pPr>
            <a:r>
              <a:rPr lang="en-US" altLang="en-US" sz="2400">
                <a:latin typeface="Verdana" pitchFamily="34" charset="0"/>
              </a:rPr>
              <a:t>7.Intracanal medicament</a:t>
            </a:r>
          </a:p>
          <a:p>
            <a:pPr>
              <a:spcBef>
                <a:spcPct val="50000"/>
              </a:spcBef>
            </a:pPr>
            <a:r>
              <a:rPr lang="en-US" altLang="en-US" sz="2400">
                <a:latin typeface="Verdana" pitchFamily="34" charset="0"/>
              </a:rPr>
              <a:t>8.As a root canal sealer</a:t>
            </a:r>
          </a:p>
          <a:p>
            <a:pPr>
              <a:spcBef>
                <a:spcPct val="50000"/>
              </a:spcBef>
            </a:pPr>
            <a:r>
              <a:rPr lang="en-US" altLang="en-US" sz="2400">
                <a:latin typeface="Verdana" pitchFamily="34" charset="0"/>
              </a:rPr>
              <a:t>9.Treatment of perforation ,internal ,external resorption.</a:t>
            </a:r>
          </a:p>
        </p:txBody>
      </p:sp>
    </p:spTree>
    <p:extLst>
      <p:ext uri="{BB962C8B-B14F-4D97-AF65-F5344CB8AC3E}">
        <p14:creationId xmlns:p14="http://schemas.microsoft.com/office/powerpoint/2010/main" xmlns="" val="2932252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home message</a:t>
            </a:r>
          </a:p>
        </p:txBody>
      </p:sp>
      <p:sp>
        <p:nvSpPr>
          <p:cNvPr id="3" name="Content Placeholder 2"/>
          <p:cNvSpPr>
            <a:spLocks noGrp="1"/>
          </p:cNvSpPr>
          <p:nvPr>
            <p:ph idx="1"/>
          </p:nvPr>
        </p:nvSpPr>
        <p:spPr/>
        <p:txBody>
          <a:bodyPr>
            <a:normAutofit fontScale="92500" lnSpcReduction="10000"/>
          </a:bodyPr>
          <a:lstStyle/>
          <a:p>
            <a:pPr marL="82296" indent="0">
              <a:buNone/>
            </a:pPr>
            <a:r>
              <a:rPr lang="en-US" sz="3600" dirty="0"/>
              <a:t/>
            </a:r>
            <a:br>
              <a:rPr lang="en-US" sz="3600" dirty="0"/>
            </a:br>
            <a:r>
              <a:rPr lang="en-US" dirty="0">
                <a:solidFill>
                  <a:srgbClr val="FF0000"/>
                </a:solidFill>
                <a:latin typeface="Monotype Corsiva" pitchFamily="66" charset="0"/>
              </a:rPr>
              <a:t/>
            </a:r>
            <a:br>
              <a:rPr lang="en-US" dirty="0">
                <a:solidFill>
                  <a:srgbClr val="FF0000"/>
                </a:solidFill>
                <a:latin typeface="Monotype Corsiva" pitchFamily="66" charset="0"/>
              </a:rPr>
            </a:br>
            <a:r>
              <a:rPr lang="en-US" dirty="0"/>
              <a:t>         It is type of direct restorative material which may be defined as the substance that hardens to act as base, liner, filling material,  or adhesive to bind devices and prostheses to tooth structure or to each other.</a:t>
            </a:r>
            <a:br>
              <a:rPr lang="en-US" dirty="0"/>
            </a:br>
            <a:r>
              <a:rPr lang="en-US" dirty="0"/>
              <a:t/>
            </a:r>
            <a:br>
              <a:rPr lang="en-US" dirty="0"/>
            </a:br>
            <a:r>
              <a:rPr lang="en-US" dirty="0"/>
              <a:t>Dental cements used as restorative materials have low strengths compared with those of resin-based composites and amalgam.</a:t>
            </a:r>
          </a:p>
        </p:txBody>
      </p:sp>
    </p:spTree>
    <p:extLst>
      <p:ext uri="{BB962C8B-B14F-4D97-AF65-F5344CB8AC3E}">
        <p14:creationId xmlns:p14="http://schemas.microsoft.com/office/powerpoint/2010/main" xmlns="" val="2738304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Define dental cements</a:t>
            </a:r>
          </a:p>
          <a:p>
            <a:r>
              <a:rPr lang="en-US" dirty="0"/>
              <a:t>What are different classification of dental cements ?</a:t>
            </a:r>
          </a:p>
          <a:p>
            <a:r>
              <a:rPr lang="en-US" dirty="0"/>
              <a:t>Give composition of different cements ?</a:t>
            </a:r>
          </a:p>
          <a:p>
            <a:endParaRPr lang="en-US" dirty="0"/>
          </a:p>
        </p:txBody>
      </p:sp>
    </p:spTree>
    <p:extLst>
      <p:ext uri="{BB962C8B-B14F-4D97-AF65-F5344CB8AC3E}">
        <p14:creationId xmlns:p14="http://schemas.microsoft.com/office/powerpoint/2010/main" xmlns="" val="8916211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TotalTime>
  <Words>304</Words>
  <Application>Microsoft Office PowerPoint</Application>
  <PresentationFormat>On-screen Show (4:3)</PresentationFormat>
  <Paragraphs>82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RUNGTA COLLEGE OF DENTAL      SCIENCES AND RESEARCH</vt:lpstr>
      <vt:lpstr>   Specific learning objectives  at the end of this presentation the learner is expected to know ;  </vt:lpstr>
      <vt:lpstr>Contents</vt:lpstr>
      <vt:lpstr>Slide 4</vt:lpstr>
      <vt:lpstr>Slide 5</vt:lpstr>
      <vt:lpstr>Slide 6</vt:lpstr>
      <vt:lpstr>Slide 7</vt:lpstr>
      <vt:lpstr>Take home message</vt:lpstr>
      <vt:lpstr>Questions</vt:lpstr>
      <vt:lpstr>Suggested reading</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wadighare</dc:creator>
  <cp:lastModifiedBy>test</cp:lastModifiedBy>
  <cp:revision>4</cp:revision>
  <dcterms:created xsi:type="dcterms:W3CDTF">2022-08-08T05:03:29Z</dcterms:created>
  <dcterms:modified xsi:type="dcterms:W3CDTF">2023-04-18T05:59:23Z</dcterms:modified>
</cp:coreProperties>
</file>